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1663" r:id="rId2"/>
    <p:sldId id="1697" r:id="rId3"/>
    <p:sldId id="1698" r:id="rId4"/>
    <p:sldId id="1699" r:id="rId5"/>
    <p:sldId id="1704" r:id="rId6"/>
    <p:sldId id="1700" r:id="rId7"/>
    <p:sldId id="1702" r:id="rId8"/>
    <p:sldId id="1701" r:id="rId9"/>
    <p:sldId id="1706" r:id="rId10"/>
    <p:sldId id="1703" r:id="rId11"/>
    <p:sldId id="1381" r:id="rId1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1E1"/>
    <a:srgbClr val="C79C14"/>
    <a:srgbClr val="EDE0BB"/>
    <a:srgbClr val="A3D4CE"/>
    <a:srgbClr val="565655"/>
    <a:srgbClr val="A0DAF7"/>
    <a:srgbClr val="7AA9DA"/>
    <a:srgbClr val="FFFFFF"/>
    <a:srgbClr val="894467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9" autoAdjust="0"/>
    <p:restoredTop sz="93524" autoAdjust="0"/>
  </p:normalViewPr>
  <p:slideViewPr>
    <p:cSldViewPr snapToGrid="0">
      <p:cViewPr varScale="1">
        <p:scale>
          <a:sx n="107" d="100"/>
          <a:sy n="107" d="100"/>
        </p:scale>
        <p:origin x="9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212165408"/>
        <c:axId val="212168936"/>
      </c:barChart>
      <c:catAx>
        <c:axId val="21216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2168936"/>
        <c:crosses val="autoZero"/>
        <c:auto val="1"/>
        <c:lblAlgn val="ctr"/>
        <c:lblOffset val="100"/>
        <c:noMultiLvlLbl val="0"/>
      </c:catAx>
      <c:valAx>
        <c:axId val="212168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16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14E3389-13B4-4107-B80A-7DD1811121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757AD6-2C35-40AC-874B-E9A7A7140E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94C536AE-07CA-4AE2-903E-1527B48D7D78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79E3F8-8F0C-4C44-9B3E-D844C1B5EF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705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133A1E-4444-4852-AA81-D9F95F98CD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705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E2385D1B-4970-4279-8C37-C74FCD524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14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5659" cy="498135"/>
          </a:xfrm>
          <a:prstGeom prst="rect">
            <a:avLst/>
          </a:prstGeom>
        </p:spPr>
        <p:txBody>
          <a:bodyPr vert="horz" lIns="91414" tIns="45706" rIns="91414" bIns="4570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4"/>
            <a:ext cx="2945659" cy="498135"/>
          </a:xfrm>
          <a:prstGeom prst="rect">
            <a:avLst/>
          </a:prstGeom>
        </p:spPr>
        <p:txBody>
          <a:bodyPr vert="horz" lIns="91414" tIns="45706" rIns="91414" bIns="45706" rtlCol="0"/>
          <a:lstStyle>
            <a:lvl1pPr algn="r">
              <a:defRPr sz="1200"/>
            </a:lvl1pPr>
          </a:lstStyle>
          <a:p>
            <a:fld id="{5771A404-541C-42F0-B1BD-D59F4E8DE188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4" tIns="45706" rIns="91414" bIns="4570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14" tIns="45706" rIns="91414" bIns="4570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14" tIns="45706" rIns="91414" bIns="4570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14" tIns="45706" rIns="91414" bIns="45706" rtlCol="0" anchor="b"/>
          <a:lstStyle>
            <a:lvl1pPr algn="r">
              <a:defRPr sz="1200"/>
            </a:lvl1pPr>
          </a:lstStyle>
          <a:p>
            <a:fld id="{F371E3CD-7C31-46B3-B6ED-54CB02213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3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0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98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1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2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5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24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99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2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77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6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8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D0852-B5B9-46BF-B126-84DA81F7D84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9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f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5DE91B-9E65-4772-BA5E-68DB6655A292}"/>
              </a:ext>
            </a:extLst>
          </p:cNvPr>
          <p:cNvSpPr txBox="1"/>
          <p:nvPr/>
        </p:nvSpPr>
        <p:spPr>
          <a:xfrm>
            <a:off x="19035" y="396511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пресс-центра </a:t>
            </a:r>
          </a:p>
          <a:p>
            <a:pPr algn="ctr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 профсоюзов Республики Татарстан,</a:t>
            </a:r>
          </a:p>
          <a:p>
            <a:pPr algn="ctr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музея истории профсоюзов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7126B-3F2D-44C7-9EEA-81A9D30AD687}"/>
              </a:ext>
            </a:extLst>
          </p:cNvPr>
          <p:cNvSpPr txBox="1"/>
          <p:nvPr/>
        </p:nvSpPr>
        <p:spPr>
          <a:xfrm>
            <a:off x="8402" y="264479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Пузакова</a:t>
            </a:r>
            <a:r>
              <a:rPr lang="ru-RU" sz="4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Ирина Юрьевна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C7079A-401E-4D17-B191-148AF829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525" y="137137"/>
            <a:ext cx="3402934" cy="11520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BFFC22-32A7-4C44-B9CA-B014FE222C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7" y="254096"/>
            <a:ext cx="918117" cy="11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27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8FBB60-33F7-4875-BAD8-47D49413FC83}"/>
              </a:ext>
            </a:extLst>
          </p:cNvPr>
          <p:cNvSpPr txBox="1"/>
          <p:nvPr/>
        </p:nvSpPr>
        <p:spPr>
          <a:xfrm>
            <a:off x="2929317" y="124119"/>
            <a:ext cx="8298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09585"/>
            <a:r>
              <a:rPr lang="ru-RU" sz="14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7775DB4-8A55-4105-B6D9-D1AB0BF91434}"/>
              </a:ext>
            </a:extLst>
          </p:cNvPr>
          <p:cNvCxnSpPr>
            <a:cxnSpLocks/>
          </p:cNvCxnSpPr>
          <p:nvPr/>
        </p:nvCxnSpPr>
        <p:spPr>
          <a:xfrm>
            <a:off x="3002145" y="484819"/>
            <a:ext cx="8694037" cy="870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EF7838-6A9E-4C9D-A87A-D7F37D735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45" y="546443"/>
            <a:ext cx="9221909" cy="61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4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95F10BC-EA33-49A8-A6EA-E4FA87ABEA88}"/>
              </a:ext>
            </a:extLst>
          </p:cNvPr>
          <p:cNvCxnSpPr>
            <a:cxnSpLocks/>
          </p:cNvCxnSpPr>
          <p:nvPr/>
        </p:nvCxnSpPr>
        <p:spPr>
          <a:xfrm>
            <a:off x="1480298" y="709961"/>
            <a:ext cx="10702558" cy="57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48D6AC-FC4A-45FD-A1D3-85CD7EC90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7" y="254096"/>
            <a:ext cx="659877" cy="82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4C6522-8C4D-4FF8-A5CA-B08B13C0DF72}"/>
              </a:ext>
            </a:extLst>
          </p:cNvPr>
          <p:cNvSpPr/>
          <p:nvPr/>
        </p:nvSpPr>
        <p:spPr>
          <a:xfrm>
            <a:off x="0" y="3383897"/>
            <a:ext cx="12182855" cy="628187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Благодарю </a:t>
            </a:r>
            <a:r>
              <a:rPr lang="ru-RU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за внимание!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FAD6CA-098C-4080-98F0-FDDA0E7DFA5A}"/>
              </a:ext>
            </a:extLst>
          </p:cNvPr>
          <p:cNvSpPr/>
          <p:nvPr/>
        </p:nvSpPr>
        <p:spPr>
          <a:xfrm>
            <a:off x="1524001" y="341202"/>
            <a:ext cx="10561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85257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69B6C87-27FD-4490-B4EE-3C50D0A486A8}"/>
              </a:ext>
            </a:extLst>
          </p:cNvPr>
          <p:cNvSpPr/>
          <p:nvPr/>
        </p:nvSpPr>
        <p:spPr>
          <a:xfrm>
            <a:off x="1533066" y="22570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D41212C-E913-4865-90AB-30B9D358A8AB}"/>
              </a:ext>
            </a:extLst>
          </p:cNvPr>
          <p:cNvCxnSpPr>
            <a:cxnSpLocks/>
          </p:cNvCxnSpPr>
          <p:nvPr/>
        </p:nvCxnSpPr>
        <p:spPr>
          <a:xfrm>
            <a:off x="3004299" y="660068"/>
            <a:ext cx="830354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2573E0-D3EA-4377-BBFB-137E133392B4}"/>
              </a:ext>
            </a:extLst>
          </p:cNvPr>
          <p:cNvSpPr/>
          <p:nvPr/>
        </p:nvSpPr>
        <p:spPr>
          <a:xfrm>
            <a:off x="1533066" y="22989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DC6C5E-D46A-4897-A3CE-7C7836D5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8" y="5027496"/>
            <a:ext cx="2842933" cy="17243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7CCFED-CFB5-4A3E-987A-D7915AED1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8" y="2889171"/>
            <a:ext cx="2842933" cy="20158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A38FE8-2914-452F-AC65-8A061172C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9" y="664258"/>
            <a:ext cx="2842933" cy="21024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6A2271-59BC-4BB3-B2F8-5CC8A132E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66" y="3429000"/>
            <a:ext cx="1953468" cy="23282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E553E3-27E8-4976-BA9D-E775481D1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66" y="655879"/>
            <a:ext cx="1953469" cy="21067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0BBC7-0088-4ED3-A34B-DF3D33C6D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674888"/>
            <a:ext cx="5818095" cy="58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640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FAA49F-FA3A-4966-88E1-D70958454A05}"/>
              </a:ext>
            </a:extLst>
          </p:cNvPr>
          <p:cNvSpPr/>
          <p:nvPr/>
        </p:nvSpPr>
        <p:spPr>
          <a:xfrm>
            <a:off x="2235938" y="147933"/>
            <a:ext cx="9215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  <a:p>
            <a:pPr algn="r" defTabSz="609585"/>
            <a:r>
              <a:rPr lang="ru-RU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9786C5-3073-4C11-9C73-C22D85E96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1" y="778722"/>
            <a:ext cx="3579622" cy="21439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468E5B-13B7-42C2-BE7A-A469BA425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47" y="718102"/>
            <a:ext cx="3813869" cy="2542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8927B1-CDE1-4B9B-BF5E-9895E4BCE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" y="3030262"/>
            <a:ext cx="3991490" cy="26085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81E9EA-EF78-420B-9724-8720CE557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06" y="3346704"/>
            <a:ext cx="4108542" cy="26243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B08561-6175-48E5-9BB5-20594A8BB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95" y="3307630"/>
            <a:ext cx="3470148" cy="26165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D71E88F-8CA8-43E4-9573-CE2388C839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26" y="652144"/>
            <a:ext cx="3926780" cy="26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5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69B6C87-27FD-4490-B4EE-3C50D0A486A8}"/>
              </a:ext>
            </a:extLst>
          </p:cNvPr>
          <p:cNvSpPr/>
          <p:nvPr/>
        </p:nvSpPr>
        <p:spPr>
          <a:xfrm>
            <a:off x="1524001" y="34120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D41212C-E913-4865-90AB-30B9D358A8AB}"/>
              </a:ext>
            </a:extLst>
          </p:cNvPr>
          <p:cNvCxnSpPr>
            <a:cxnSpLocks/>
          </p:cNvCxnSpPr>
          <p:nvPr/>
        </p:nvCxnSpPr>
        <p:spPr>
          <a:xfrm>
            <a:off x="3004299" y="660068"/>
            <a:ext cx="849637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A8499E-BCC0-4926-A573-BAD4AF411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62" y="3429000"/>
            <a:ext cx="4521804" cy="3229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A85134-A9BB-4A01-BD9E-13B40EBD1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21" y="859466"/>
            <a:ext cx="3502279" cy="23339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AD39D7-F69C-4495-B524-8E099AB90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1"/>
            <a:ext cx="4876800" cy="30894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10F72A-1460-43A1-9983-13DCEBAA8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26" y="859466"/>
            <a:ext cx="3982560" cy="24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98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3924" y="775103"/>
            <a:ext cx="8715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BA0B5F-2F21-4076-AEC4-BF6DAC6B2832}"/>
              </a:ext>
            </a:extLst>
          </p:cNvPr>
          <p:cNvSpPr/>
          <p:nvPr/>
        </p:nvSpPr>
        <p:spPr>
          <a:xfrm>
            <a:off x="2662813" y="310795"/>
            <a:ext cx="81537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  <a:p>
            <a:pPr algn="r" defTabSz="609585"/>
            <a:r>
              <a:rPr lang="ru-RU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</a:t>
            </a:r>
          </a:p>
          <a:p>
            <a:pPr algn="r" defTabSz="609585"/>
            <a:endParaRPr lang="ru-RU" sz="14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72EE2A-BD11-48C5-87CF-F9BD195D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3" y="914989"/>
            <a:ext cx="5459038" cy="3694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31BDD6-A731-495B-B2F5-234CEBB24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14989"/>
            <a:ext cx="6140824" cy="36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1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69B6C87-27FD-4490-B4EE-3C50D0A486A8}"/>
              </a:ext>
            </a:extLst>
          </p:cNvPr>
          <p:cNvSpPr/>
          <p:nvPr/>
        </p:nvSpPr>
        <p:spPr>
          <a:xfrm>
            <a:off x="1524001" y="34120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3469BB7-A8FA-48A4-97C6-497D0C89AFD7}"/>
              </a:ext>
            </a:extLst>
          </p:cNvPr>
          <p:cNvCxnSpPr>
            <a:cxnSpLocks/>
          </p:cNvCxnSpPr>
          <p:nvPr/>
        </p:nvCxnSpPr>
        <p:spPr>
          <a:xfrm>
            <a:off x="3004298" y="709961"/>
            <a:ext cx="810272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AutoShape 6" descr="https://pbs.twimg.com/media/DpIn7vWWkAEGCvL.jpg:lar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19110F-BCA8-4110-A895-2385F13FD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54" y="829847"/>
            <a:ext cx="4713194" cy="3142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D96036-8ED4-4CA8-AFED-0B1793163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80" y="4134548"/>
            <a:ext cx="4143725" cy="25756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BF6617-21E3-48DB-8453-27A365BA5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5" y="4172156"/>
            <a:ext cx="4751969" cy="25380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DF8E7A-862B-4F03-AB62-687D70D65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5" y="839504"/>
            <a:ext cx="4713194" cy="31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8376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25321415"/>
              </p:ext>
            </p:extLst>
          </p:nvPr>
        </p:nvGraphicFramePr>
        <p:xfrm>
          <a:off x="980918" y="3237295"/>
          <a:ext cx="7328195" cy="245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69B6C87-27FD-4490-B4EE-3C50D0A486A8}"/>
              </a:ext>
            </a:extLst>
          </p:cNvPr>
          <p:cNvSpPr/>
          <p:nvPr/>
        </p:nvSpPr>
        <p:spPr>
          <a:xfrm>
            <a:off x="1524001" y="34120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11EAFA5-7847-497D-B7FD-8BB5E1BDA175}"/>
              </a:ext>
            </a:extLst>
          </p:cNvPr>
          <p:cNvCxnSpPr>
            <a:cxnSpLocks/>
          </p:cNvCxnSpPr>
          <p:nvPr/>
        </p:nvCxnSpPr>
        <p:spPr>
          <a:xfrm>
            <a:off x="3004298" y="709961"/>
            <a:ext cx="766370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3088BD-0620-4433-8880-B12DE02E9F5F}"/>
              </a:ext>
            </a:extLst>
          </p:cNvPr>
          <p:cNvSpPr txBox="1"/>
          <p:nvPr/>
        </p:nvSpPr>
        <p:spPr>
          <a:xfrm>
            <a:off x="5208104" y="1967948"/>
            <a:ext cx="6129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AA3A8D-CAB5-43FE-9248-39429851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29" y="3831533"/>
            <a:ext cx="4268129" cy="29457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BA9B97-5893-4713-9F83-F44447B28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71" y="848040"/>
            <a:ext cx="4268129" cy="28454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4E515B-817D-4974-A4F3-4A930C4A7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6129" y="848038"/>
            <a:ext cx="4268129" cy="28454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08F25-9C98-44F9-AB81-01F0BC0AC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71" y="3818976"/>
            <a:ext cx="4268129" cy="29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10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69B6C87-27FD-4490-B4EE-3C50D0A486A8}"/>
              </a:ext>
            </a:extLst>
          </p:cNvPr>
          <p:cNvSpPr/>
          <p:nvPr/>
        </p:nvSpPr>
        <p:spPr>
          <a:xfrm>
            <a:off x="1524001" y="34120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 ПРОФСОЮЗОВ РЕСПУБЛИКИ ТАТАРСТАН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F0A2538-133E-4540-BB68-CB4EB5B2A6AA}"/>
              </a:ext>
            </a:extLst>
          </p:cNvPr>
          <p:cNvCxnSpPr>
            <a:cxnSpLocks/>
          </p:cNvCxnSpPr>
          <p:nvPr/>
        </p:nvCxnSpPr>
        <p:spPr>
          <a:xfrm>
            <a:off x="3004298" y="709961"/>
            <a:ext cx="766370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7EF16-3A35-4901-AD6E-3CD17C4C6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52" y="909862"/>
            <a:ext cx="4013178" cy="56154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C875A1-FE67-4BAB-A120-050ECE7F4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1"/>
            <a:ext cx="4208931" cy="26081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7699FC-C3B1-43F9-ABAE-BC03E79C2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09863"/>
            <a:ext cx="4208931" cy="28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772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Скругленный прямоугольник 10">
            <a:extLst>
              <a:ext uri="{FF2B5EF4-FFF2-40B4-BE49-F238E27FC236}">
                <a16:creationId xmlns:a16="http://schemas.microsoft.com/office/drawing/2014/main" id="{8F85D296-EA6F-412F-9C37-3CD3DEA2FF71}"/>
              </a:ext>
            </a:extLst>
          </p:cNvPr>
          <p:cNvSpPr/>
          <p:nvPr/>
        </p:nvSpPr>
        <p:spPr>
          <a:xfrm>
            <a:off x="847081" y="2651664"/>
            <a:ext cx="5088259" cy="956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"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240045E-3756-4B8F-9C2C-902A7CB4E3F4}"/>
              </a:ext>
            </a:extLst>
          </p:cNvPr>
          <p:cNvSpPr/>
          <p:nvPr/>
        </p:nvSpPr>
        <p:spPr>
          <a:xfrm>
            <a:off x="2838920" y="249895"/>
            <a:ext cx="9215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ФЕДЕРАЦИЯ ПРОФСОЮЗОВ РЕСПУБЛИКИ ТАТАРСТАН</a:t>
            </a:r>
          </a:p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___________________________________________________________________________________________</a:t>
            </a:r>
          </a:p>
        </p:txBody>
      </p:sp>
      <p:sp>
        <p:nvSpPr>
          <p:cNvPr id="20" name="Параллелограмм 19">
            <a:extLst>
              <a:ext uri="{FF2B5EF4-FFF2-40B4-BE49-F238E27FC236}">
                <a16:creationId xmlns:a16="http://schemas.microsoft.com/office/drawing/2014/main" id="{AED52926-6E9F-4616-A7FD-6EB870BC538D}"/>
              </a:ext>
            </a:extLst>
          </p:cNvPr>
          <p:cNvSpPr/>
          <p:nvPr/>
        </p:nvSpPr>
        <p:spPr>
          <a:xfrm>
            <a:off x="4645249" y="1545149"/>
            <a:ext cx="2736909" cy="151450"/>
          </a:xfrm>
          <a:prstGeom prst="parallelogram">
            <a:avLst/>
          </a:prstGeom>
          <a:solidFill>
            <a:srgbClr val="E2E2E2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id="{82D0DE28-EDB6-4076-9B45-B92908CFD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451" y="79272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D2CB8-0647-4498-8C6D-D17B640865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араллелограмм 24">
            <a:extLst>
              <a:ext uri="{FF2B5EF4-FFF2-40B4-BE49-F238E27FC236}">
                <a16:creationId xmlns:a16="http://schemas.microsoft.com/office/drawing/2014/main" id="{1F94F554-DB51-42F6-81F1-33EA569AC43A}"/>
              </a:ext>
            </a:extLst>
          </p:cNvPr>
          <p:cNvSpPr/>
          <p:nvPr/>
        </p:nvSpPr>
        <p:spPr>
          <a:xfrm>
            <a:off x="2106735" y="1551038"/>
            <a:ext cx="7520782" cy="615014"/>
          </a:xfrm>
          <a:prstGeom prst="parallelogram">
            <a:avLst/>
          </a:prstGeom>
          <a:solidFill>
            <a:srgbClr val="E2E2E2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15EC4491-3620-498A-B18B-A8B45644BF8B}"/>
              </a:ext>
            </a:extLst>
          </p:cNvPr>
          <p:cNvCxnSpPr>
            <a:cxnSpLocks/>
          </p:cNvCxnSpPr>
          <p:nvPr/>
        </p:nvCxnSpPr>
        <p:spPr>
          <a:xfrm flipH="1" flipV="1">
            <a:off x="223349" y="4651832"/>
            <a:ext cx="12192001" cy="29855"/>
          </a:xfrm>
          <a:prstGeom prst="line">
            <a:avLst/>
          </a:prstGeom>
          <a:ln w="28575">
            <a:solidFill>
              <a:srgbClr val="E2E2E2">
                <a:alpha val="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141E283C-B5ED-412A-981F-D41622965CEB}"/>
              </a:ext>
            </a:extLst>
          </p:cNvPr>
          <p:cNvSpPr/>
          <p:nvPr/>
        </p:nvSpPr>
        <p:spPr>
          <a:xfrm>
            <a:off x="2106735" y="4026889"/>
            <a:ext cx="1774466" cy="207682"/>
          </a:xfrm>
          <a:prstGeom prst="parallelogram">
            <a:avLst/>
          </a:prstGeom>
          <a:solidFill>
            <a:srgbClr val="E2E2E2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03ED34-D66A-4355-AD99-1BC97E4BFD1F}"/>
              </a:ext>
            </a:extLst>
          </p:cNvPr>
          <p:cNvSpPr txBox="1"/>
          <p:nvPr/>
        </p:nvSpPr>
        <p:spPr>
          <a:xfrm>
            <a:off x="886979" y="2688465"/>
            <a:ext cx="5005837" cy="923330"/>
          </a:xfrm>
          <a:prstGeom prst="rect">
            <a:avLst/>
          </a:prstGeom>
          <a:solidFill>
            <a:srgbClr val="E1E1E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Оформление профсоюзных стендов (уголков), выставок, экспозиций на тему: «Герои моей семьи»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Рисунок 2">
            <a:extLst>
              <a:ext uri="{FF2B5EF4-FFF2-40B4-BE49-F238E27FC236}">
                <a16:creationId xmlns:a16="http://schemas.microsoft.com/office/drawing/2014/main" id="{F270AD6C-A6D8-4DD0-AEFA-F011E4CA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8" y="145332"/>
            <a:ext cx="757137" cy="94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Скругленный прямоугольник 10">
            <a:extLst>
              <a:ext uri="{FF2B5EF4-FFF2-40B4-BE49-F238E27FC236}">
                <a16:creationId xmlns:a16="http://schemas.microsoft.com/office/drawing/2014/main" id="{E49950D1-17B5-478D-B6ED-657DB15F4253}"/>
              </a:ext>
            </a:extLst>
          </p:cNvPr>
          <p:cNvSpPr/>
          <p:nvPr/>
        </p:nvSpPr>
        <p:spPr>
          <a:xfrm>
            <a:off x="6375908" y="1495708"/>
            <a:ext cx="5088259" cy="956528"/>
          </a:xfrm>
          <a:prstGeom prst="roundRect">
            <a:avLst/>
          </a:prstGeom>
          <a:solidFill>
            <a:srgbClr val="E1E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"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2DAE21-450E-445C-96C8-BE81EF9CF703}"/>
              </a:ext>
            </a:extLst>
          </p:cNvPr>
          <p:cNvSpPr/>
          <p:nvPr/>
        </p:nvSpPr>
        <p:spPr>
          <a:xfrm>
            <a:off x="6421937" y="1546997"/>
            <a:ext cx="493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Проведение отраслевых конкурсов «Трудовые династии Республики Татарстан»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Скругленный прямоугольник 10">
            <a:extLst>
              <a:ext uri="{FF2B5EF4-FFF2-40B4-BE49-F238E27FC236}">
                <a16:creationId xmlns:a16="http://schemas.microsoft.com/office/drawing/2014/main" id="{1E78140A-B42F-4AB1-B26E-715C2F33A75E}"/>
              </a:ext>
            </a:extLst>
          </p:cNvPr>
          <p:cNvSpPr/>
          <p:nvPr/>
        </p:nvSpPr>
        <p:spPr>
          <a:xfrm>
            <a:off x="886979" y="1495708"/>
            <a:ext cx="5088259" cy="956528"/>
          </a:xfrm>
          <a:prstGeom prst="roundRect">
            <a:avLst/>
          </a:prstGeom>
          <a:solidFill>
            <a:srgbClr val="E1E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0FACFF-EE48-4F3C-BEEB-3D5A3ADAB84B}"/>
              </a:ext>
            </a:extLst>
          </p:cNvPr>
          <p:cNvSpPr txBox="1"/>
          <p:nvPr/>
        </p:nvSpPr>
        <p:spPr>
          <a:xfrm>
            <a:off x="1291208" y="1593151"/>
            <a:ext cx="4271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Публикации о славных трудовых династиях в газете «Новое слово», сайте и социальных сетях ФПРТ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Скругленный прямоугольник 10">
            <a:extLst>
              <a:ext uri="{FF2B5EF4-FFF2-40B4-BE49-F238E27FC236}">
                <a16:creationId xmlns:a16="http://schemas.microsoft.com/office/drawing/2014/main" id="{3DBA56ED-B477-4260-A462-2B2B741ECB29}"/>
              </a:ext>
            </a:extLst>
          </p:cNvPr>
          <p:cNvSpPr/>
          <p:nvPr/>
        </p:nvSpPr>
        <p:spPr>
          <a:xfrm>
            <a:off x="6375907" y="2654559"/>
            <a:ext cx="5088259" cy="956528"/>
          </a:xfrm>
          <a:prstGeom prst="roundRect">
            <a:avLst/>
          </a:prstGeom>
          <a:solidFill>
            <a:srgbClr val="E1E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Проведение профориентационных экскурсий на предприятиях республики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Скругленный прямоугольник 10">
            <a:extLst>
              <a:ext uri="{FF2B5EF4-FFF2-40B4-BE49-F238E27FC236}">
                <a16:creationId xmlns:a16="http://schemas.microsoft.com/office/drawing/2014/main" id="{92A9D91A-F22C-4FF2-8261-C4D2BF948BF3}"/>
              </a:ext>
            </a:extLst>
          </p:cNvPr>
          <p:cNvSpPr/>
          <p:nvPr/>
        </p:nvSpPr>
        <p:spPr>
          <a:xfrm>
            <a:off x="2681845" y="3828071"/>
            <a:ext cx="7091254" cy="956528"/>
          </a:xfrm>
          <a:prstGeom prst="roundRect">
            <a:avLst/>
          </a:prstGeom>
          <a:solidFill>
            <a:srgbClr val="E1E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"/>
              <a:tabLst>
                <a:tab pos="457200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3E08D11-C132-4AC5-9EB1-9D0D6008D00D}"/>
              </a:ext>
            </a:extLst>
          </p:cNvPr>
          <p:cNvSpPr txBox="1"/>
          <p:nvPr/>
        </p:nvSpPr>
        <p:spPr>
          <a:xfrm>
            <a:off x="2884951" y="3810515"/>
            <a:ext cx="6685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</a:rPr>
              <a:t>Организация встреч детей сотрудников предприятий и организаций РТ с Героями социалистического труда, Героями труда РФ.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B1897-66B8-446B-B885-54D5A179323F}"/>
              </a:ext>
            </a:extLst>
          </p:cNvPr>
          <p:cNvSpPr txBox="1"/>
          <p:nvPr/>
        </p:nvSpPr>
        <p:spPr>
          <a:xfrm>
            <a:off x="804557" y="859369"/>
            <a:ext cx="1091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Основные мероприятия, запланированные ФПРТ в рамках года боевой и трудовой доблести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A90DE5-7728-4E10-8AC3-A8118A75A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75" y="5172297"/>
            <a:ext cx="5096698" cy="9693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FBAC89-3FBC-4261-A4D8-87FC4A2D8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43" y="5190585"/>
            <a:ext cx="5020823" cy="96934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7E0B47-BB95-4E70-8156-862002CC74C4}"/>
              </a:ext>
            </a:extLst>
          </p:cNvPr>
          <p:cNvSpPr/>
          <p:nvPr/>
        </p:nvSpPr>
        <p:spPr>
          <a:xfrm>
            <a:off x="1197864" y="5252654"/>
            <a:ext cx="4553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Проведение детского конкурса рисунков по темам: Труд в нашей семье», «Герой моей семьи»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7C8D11-DFF6-440D-A75E-6977B99EAD0F}"/>
              </a:ext>
            </a:extLst>
          </p:cNvPr>
          <p:cNvSpPr/>
          <p:nvPr/>
        </p:nvSpPr>
        <p:spPr>
          <a:xfrm>
            <a:off x="6440427" y="4952494"/>
            <a:ext cx="5099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EFFBD3-AA5F-46C9-8D6F-3E3788EAA6E2}"/>
              </a:ext>
            </a:extLst>
          </p:cNvPr>
          <p:cNvSpPr/>
          <p:nvPr/>
        </p:nvSpPr>
        <p:spPr>
          <a:xfrm>
            <a:off x="6440426" y="5138195"/>
            <a:ext cx="5023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r>
              <a:rPr lang="ru-RU" b="1" dirty="0"/>
              <a:t>Проведение торжественного мероприятия «Славные трудовые династии Татарстана»</a:t>
            </a:r>
          </a:p>
        </p:txBody>
      </p:sp>
    </p:spTree>
    <p:extLst>
      <p:ext uri="{BB962C8B-B14F-4D97-AF65-F5344CB8AC3E}">
        <p14:creationId xmlns:p14="http://schemas.microsoft.com/office/powerpoint/2010/main" val="3197727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16654</TotalTime>
  <Words>169</Words>
  <Application>Microsoft Office PowerPoint</Application>
  <PresentationFormat>Широкоэкранный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Гайнутдинова А.А.</dc:creator>
  <cp:lastModifiedBy>Пресс-центр ФП РТ</cp:lastModifiedBy>
  <cp:revision>2612</cp:revision>
  <cp:lastPrinted>2024-09-02T11:03:37Z</cp:lastPrinted>
  <dcterms:created xsi:type="dcterms:W3CDTF">2020-03-19T09:08:48Z</dcterms:created>
  <dcterms:modified xsi:type="dcterms:W3CDTF">2026-02-03T12:36:13Z</dcterms:modified>
</cp:coreProperties>
</file>